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2"/>
  </p:notesMasterIdLst>
  <p:sldIdLst>
    <p:sldId id="261" r:id="rId2"/>
    <p:sldId id="280" r:id="rId3"/>
    <p:sldId id="279" r:id="rId4"/>
    <p:sldId id="273" r:id="rId5"/>
    <p:sldId id="274" r:id="rId6"/>
    <p:sldId id="275" r:id="rId7"/>
    <p:sldId id="278" r:id="rId8"/>
    <p:sldId id="256" r:id="rId9"/>
    <p:sldId id="257" r:id="rId10"/>
    <p:sldId id="259" r:id="rId11"/>
    <p:sldId id="258" r:id="rId12"/>
    <p:sldId id="262" r:id="rId13"/>
    <p:sldId id="260" r:id="rId14"/>
    <p:sldId id="263" r:id="rId15"/>
    <p:sldId id="267" r:id="rId16"/>
    <p:sldId id="268" r:id="rId17"/>
    <p:sldId id="277" r:id="rId18"/>
    <p:sldId id="281" r:id="rId19"/>
    <p:sldId id="282" r:id="rId20"/>
    <p:sldId id="283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76" autoAdjust="0"/>
  </p:normalViewPr>
  <p:slideViewPr>
    <p:cSldViewPr showGuides="1">
      <p:cViewPr>
        <p:scale>
          <a:sx n="100" d="100"/>
          <a:sy n="100" d="100"/>
        </p:scale>
        <p:origin x="1116" y="126"/>
      </p:cViewPr>
      <p:guideLst>
        <p:guide orient="horz" pos="482"/>
        <p:guide pos="33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7CC38-2301-4500-9477-7A186AF59E4E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B78B7-5C27-445F-991D-4C15BF1E0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3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B78B7-5C27-445F-991D-4C15BF1E0E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2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979"/>
            <a:ext cx="9144000" cy="3527875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7000" y="189000"/>
            <a:ext cx="8543395" cy="3171249"/>
          </a:xfrm>
          <a:noFill/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82000" y="3609000"/>
            <a:ext cx="7920000" cy="2520000"/>
          </a:xfrm>
        </p:spPr>
        <p:txBody>
          <a:bodyPr>
            <a:normAutofit/>
          </a:bodyPr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B7AF5F-8494-40C6-A41F-EE9A756265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0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E3D719-50B4-4CDA-90D8-7EB7F6D8C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4" b="6823"/>
          <a:stretch/>
        </p:blipFill>
        <p:spPr>
          <a:xfrm>
            <a:off x="45269" y="1354239"/>
            <a:ext cx="9053465" cy="504476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7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3F0163-F249-4D5F-9CC3-A42FB1482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" y="639000"/>
            <a:ext cx="8987368" cy="5868000"/>
          </a:xfrm>
        </p:spPr>
        <p:txBody>
          <a:bodyPr>
            <a:noAutofit/>
          </a:bodyPr>
          <a:lstStyle>
            <a:lvl1pPr marL="266700" indent="-266700">
              <a:lnSpc>
                <a:spcPct val="110000"/>
              </a:lnSpc>
              <a:defRPr sz="22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34988" indent="-258763">
              <a:lnSpc>
                <a:spcPct val="110000"/>
              </a:lnSpc>
              <a:defRPr sz="20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1688" indent="-249238"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77913" indent="-250825"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58888" indent="-239713">
              <a:lnSpc>
                <a:spcPct val="110000"/>
              </a:lnSpc>
              <a:defRPr sz="1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94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13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AEC7-13B3-4961-BCE8-7AD8046C6031}" type="datetime1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6CD1-0952-4547-AAF4-DE275FAB7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7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7" r:id="rId2"/>
    <p:sldLayoutId id="2147483661" r:id="rId3"/>
    <p:sldLayoutId id="2147483658" r:id="rId4"/>
    <p:sldLayoutId id="2147483660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blog/handson-ml2/" TargetMode="External"/><Relationship Id="rId7" Type="http://schemas.openxmlformats.org/officeDocument/2006/relationships/hyperlink" Target="https://jehyunlee.github.i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hat.openai.com/" TargetMode="External"/><Relationship Id="rId5" Type="http://schemas.openxmlformats.org/officeDocument/2006/relationships/hyperlink" Target="https://google.com/" TargetMode="External"/><Relationship Id="rId4" Type="http://schemas.openxmlformats.org/officeDocument/2006/relationships/hyperlink" Target="https://www.codecademy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velog.io/@w00j00ng351/wsl-&#44592;&#45733;-&#54876;&#49457;&#54868;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양진훈</a:t>
            </a:r>
            <a:endParaRPr lang="en-US" altLang="ko-KR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(e-mail: jhyang00@krict.re.kr / jk105214@gmail.com)</a:t>
            </a:r>
            <a:endParaRPr lang="ko-KR" altLang="en-US" sz="16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20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한국화학연구원 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 err="1"/>
              <a:t>화학플랫폼연구본부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화학데이터기반연구센터</a:t>
            </a:r>
            <a:endParaRPr lang="en-US" altLang="ko-KR" sz="18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인공지능을 활용한 소재 연구</a:t>
            </a:r>
          </a:p>
        </p:txBody>
      </p:sp>
    </p:spTree>
    <p:extLst>
      <p:ext uri="{BB962C8B-B14F-4D97-AF65-F5344CB8AC3E}">
        <p14:creationId xmlns:p14="http://schemas.microsoft.com/office/powerpoint/2010/main" val="334103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모델을 활용한 문제 해결</a:t>
            </a:r>
          </a:p>
        </p:txBody>
      </p:sp>
      <p:pic>
        <p:nvPicPr>
          <p:cNvPr id="3074" name="Picture 2" descr="스크린샷 2018-05-23 오후 11.40.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42532"/>
            <a:ext cx="4053054" cy="20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스크린샷 2018-05-23 오후 11.41.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5" y="2685436"/>
            <a:ext cx="4059559" cy="21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스크린샷 2018-05-23 오후 11.44.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12915"/>
            <a:ext cx="4053054" cy="161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24274" y="836712"/>
            <a:ext cx="46474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적절한 규칙을 찾기 위한 수많은 실험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전통적인 </a:t>
            </a:r>
            <a:r>
              <a:rPr lang="en-US" altLang="ko-KR" dirty="0"/>
              <a:t>trial &amp; error </a:t>
            </a:r>
            <a:r>
              <a:rPr lang="ko-KR" altLang="en-US" dirty="0"/>
              <a:t>방식을 통한 현상 해석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많은 시간과 비용을 투자해야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4274" y="2848867"/>
            <a:ext cx="43801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기계학습 모델을 활용한 개발 과정 가속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데이터에 숨겨진 패턴을 찾아 데이터를 나타낼 수 있는 모델을 학습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데이터의 확률 분포를 학습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88224" y="5918201"/>
            <a:ext cx="2503390" cy="6519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24274" y="4976008"/>
            <a:ext cx="46741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Active learning</a:t>
            </a:r>
            <a:r>
              <a:rPr lang="ko-KR" altLang="en-US" b="1" dirty="0"/>
              <a:t>을 통한 </a:t>
            </a:r>
            <a:r>
              <a:rPr lang="en-US" altLang="ko-KR" b="1" dirty="0"/>
              <a:t>closed-loop </a:t>
            </a:r>
            <a:r>
              <a:rPr lang="ko-KR" altLang="en-US" b="1" dirty="0"/>
              <a:t>완성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기계학습으로 예측된 </a:t>
            </a:r>
            <a:r>
              <a:rPr lang="en-US" altLang="ko-KR" dirty="0"/>
              <a:t>target</a:t>
            </a:r>
            <a:r>
              <a:rPr lang="ko-KR" altLang="en-US" dirty="0"/>
              <a:t>에 대해</a:t>
            </a:r>
            <a:r>
              <a:rPr lang="en-US" altLang="ko-KR" dirty="0"/>
              <a:t>, </a:t>
            </a:r>
          </a:p>
          <a:p>
            <a:pPr>
              <a:spcAft>
                <a:spcPts val="600"/>
              </a:spcAft>
            </a:pPr>
            <a:r>
              <a:rPr lang="en-US" altLang="ko-KR" i="1" dirty="0"/>
              <a:t>(1) </a:t>
            </a:r>
            <a:r>
              <a:rPr lang="ko-KR" altLang="en-US" i="1" dirty="0"/>
              <a:t>실험을 통해 새로운 </a:t>
            </a:r>
            <a:r>
              <a:rPr lang="ko-KR" altLang="en-US" i="1" u="sng" dirty="0"/>
              <a:t>데이터를 생성</a:t>
            </a:r>
            <a:r>
              <a:rPr lang="ko-KR" altLang="en-US" i="1" dirty="0"/>
              <a:t>하고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(2) </a:t>
            </a:r>
            <a:r>
              <a:rPr lang="ko-KR" altLang="en-US" i="1" dirty="0"/>
              <a:t>생성된 데이터를 </a:t>
            </a:r>
            <a:r>
              <a:rPr lang="ko-KR" altLang="en-US" i="1" u="sng" dirty="0"/>
              <a:t>다시 모델에 학습</a:t>
            </a:r>
            <a:r>
              <a:rPr lang="ko-KR" altLang="en-US" i="1" dirty="0"/>
              <a:t>시켜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모델을 지속적으로 업데이트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574EE-E975-40E5-A12C-53425BBA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0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44" y="620688"/>
            <a:ext cx="7148054" cy="60267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</a:t>
            </a:r>
            <a:r>
              <a:rPr lang="en-US" altLang="ko-KR" dirty="0"/>
              <a:t>(Machine learning, ML)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7668344" y="5918201"/>
            <a:ext cx="1423270" cy="651933"/>
          </a:xfrm>
        </p:spPr>
        <p:txBody>
          <a:bodyPr/>
          <a:lstStyle/>
          <a:p>
            <a:r>
              <a:rPr lang="en-US" altLang="ko-KR" dirty="0" err="1"/>
              <a:t>arXiv</a:t>
            </a:r>
            <a:r>
              <a:rPr lang="en-US" altLang="ko-KR" dirty="0"/>
              <a:t>: 2204.09579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476F78-7EF2-4F97-9275-C6F8439F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3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&amp; Dimension reduction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스크린샷 2018-05-24 오전 12.10.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764704"/>
            <a:ext cx="5131697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스크린샷 2018-05-24 오전 12.12.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966839"/>
            <a:ext cx="5136505" cy="36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군집화 </a:t>
            </a:r>
            <a:r>
              <a:rPr lang="en-US" altLang="ko-KR" sz="1600" dirty="0"/>
              <a:t>Clustering</a:t>
            </a:r>
            <a:r>
              <a:rPr lang="en-US" altLang="ko-KR" b="1" dirty="0"/>
              <a:t> </a:t>
            </a:r>
          </a:p>
          <a:p>
            <a:pPr>
              <a:spcAft>
                <a:spcPts val="600"/>
              </a:spcAft>
            </a:pPr>
            <a:r>
              <a:rPr lang="ko-KR" altLang="en-US" dirty="0" err="1"/>
              <a:t>데이터간의</a:t>
            </a:r>
            <a:r>
              <a:rPr lang="ko-KR" altLang="en-US" dirty="0"/>
              <a:t> 유사도를 측정하여 비슷한 데이터를 묶는 방법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분포 파악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K-means, DBSCAN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8118" y="3212976"/>
            <a:ext cx="369837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차원 축소 </a:t>
            </a:r>
            <a:r>
              <a:rPr lang="en-US" altLang="ko-KR" sz="1600" dirty="0"/>
              <a:t>Dimension reduction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데이터의 차원을 축소하여 무의미한 데이터를 제거하고 시각화를 가능케함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압축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PCA, t-SNE, U-MAP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10769-DFCC-4EBF-A220-332F72D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5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&amp; Regression</a:t>
            </a:r>
            <a:endParaRPr lang="ko-KR" altLang="en-US" dirty="0"/>
          </a:p>
        </p:txBody>
      </p:sp>
      <p:pic>
        <p:nvPicPr>
          <p:cNvPr id="6" name="Picture 2" descr="스크린샷 2018-05-23 오후 11.57.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764704"/>
            <a:ext cx="5121298" cy="19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스크린샷 2018-05-24 오전 12.01.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2845093"/>
            <a:ext cx="5121298" cy="285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분류 </a:t>
            </a:r>
            <a:r>
              <a:rPr lang="en-US" altLang="ko-KR" sz="1600" dirty="0"/>
              <a:t>Classification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데이터를 특정 </a:t>
            </a:r>
            <a:r>
              <a:rPr lang="en-US" altLang="ko-KR" dirty="0"/>
              <a:t>class</a:t>
            </a:r>
            <a:r>
              <a:rPr lang="ko-KR" altLang="en-US" dirty="0"/>
              <a:t>에 할당</a:t>
            </a:r>
            <a:r>
              <a:rPr lang="en-US" altLang="ko-KR" dirty="0"/>
              <a:t> / </a:t>
            </a:r>
            <a:r>
              <a:rPr lang="ko-KR" altLang="en-US" dirty="0"/>
              <a:t>클래스에 대한 확률로 표현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스팸일 확률 </a:t>
            </a:r>
            <a:r>
              <a:rPr lang="en-US" altLang="ko-KR" i="1" dirty="0"/>
              <a:t>75%</a:t>
            </a:r>
          </a:p>
          <a:p>
            <a:pPr>
              <a:spcAft>
                <a:spcPts val="600"/>
              </a:spcAft>
            </a:pPr>
            <a:r>
              <a:rPr lang="ko-KR" altLang="en-US" i="1" dirty="0"/>
              <a:t>적절한 </a:t>
            </a:r>
            <a:r>
              <a:rPr lang="en-US" altLang="ko-KR" i="1" dirty="0"/>
              <a:t>cutoff</a:t>
            </a:r>
            <a:r>
              <a:rPr lang="ko-KR" altLang="en-US" i="1" dirty="0"/>
              <a:t>를 정해야 함</a:t>
            </a:r>
            <a:endParaRPr lang="en-US" altLang="ko-KR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338118" y="2999439"/>
            <a:ext cx="36983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회귀 </a:t>
            </a:r>
            <a:r>
              <a:rPr lang="en-US" altLang="ko-KR" sz="1600" dirty="0"/>
              <a:t>Regression 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데이터의 확률분포를 기반으로</a:t>
            </a:r>
            <a:r>
              <a:rPr lang="en-US" altLang="ko-KR" dirty="0"/>
              <a:t>, </a:t>
            </a:r>
            <a:r>
              <a:rPr lang="ko-KR" altLang="en-US" dirty="0"/>
              <a:t>새로운 데이터의 값을 예측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내일 낮 온도</a:t>
            </a:r>
            <a:endParaRPr lang="en-US" altLang="ko-KR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49699" y="5807278"/>
            <a:ext cx="857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Machine learning: Gaussian processor, </a:t>
            </a:r>
            <a:r>
              <a:rPr lang="en-US" altLang="ko-KR" dirty="0" err="1"/>
              <a:t>XGBoost</a:t>
            </a:r>
            <a:r>
              <a:rPr lang="en-US" altLang="ko-KR" dirty="0"/>
              <a:t>, Support vector machine, …</a:t>
            </a:r>
          </a:p>
          <a:p>
            <a:r>
              <a:rPr lang="en-US" altLang="ko-KR" dirty="0"/>
              <a:t>Deep learning: Neural network (large parameters)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117F77-A491-4BFA-9001-796E823F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0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21B7F-D6D0-4C4F-81DD-35ECFFC84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스크린샷 2018-05-28 오후 11.46.55">
            <a:extLst>
              <a:ext uri="{FF2B5EF4-FFF2-40B4-BE49-F238E27FC236}">
                <a16:creationId xmlns:a16="http://schemas.microsoft.com/office/drawing/2014/main" id="{32F1585B-8792-44E2-BA5E-96FB4A85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5" y="630938"/>
            <a:ext cx="3257871" cy="24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스크린샷 2018-05-28 오후 11.52.13">
            <a:extLst>
              <a:ext uri="{FF2B5EF4-FFF2-40B4-BE49-F238E27FC236}">
                <a16:creationId xmlns:a16="http://schemas.microsoft.com/office/drawing/2014/main" id="{BE01CB1F-175E-4821-848F-948207087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15" y="3333502"/>
            <a:ext cx="3730179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F7446A-ED3A-4B1B-A4AC-524BF2A5D6E0}"/>
              </a:ext>
            </a:extLst>
          </p:cNvPr>
          <p:cNvSpPr txBox="1"/>
          <p:nvPr/>
        </p:nvSpPr>
        <p:spPr>
          <a:xfrm>
            <a:off x="3665234" y="667435"/>
            <a:ext cx="54787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알고리즘 </a:t>
            </a:r>
            <a:r>
              <a:rPr lang="en-US" altLang="ko-KR" b="1" dirty="0"/>
              <a:t>vs </a:t>
            </a:r>
            <a:r>
              <a:rPr lang="ko-KR" altLang="en-US" b="1" dirty="0"/>
              <a:t>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양질의 많은 데이터가 주어진다면</a:t>
            </a:r>
            <a:r>
              <a:rPr lang="en-US" altLang="ko-KR" dirty="0"/>
              <a:t>, </a:t>
            </a:r>
            <a:r>
              <a:rPr lang="ko-KR" altLang="en-US" dirty="0"/>
              <a:t>알고리즘에 관계 없이 높은 성능을 낼 수 있음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데이터 확보에는 한계가 있으므로 결국 알고리즘 또한 중요함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>
                <a:solidFill>
                  <a:srgbClr val="0070C0"/>
                </a:solidFill>
              </a:rPr>
              <a:t>고품질의 많은 데이터를 확보하는 것이 가장 중요함</a:t>
            </a:r>
            <a:endParaRPr lang="en-US" altLang="ko-KR" i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78C8-A6CB-4A8C-BD3C-9D741C49DA76}"/>
              </a:ext>
            </a:extLst>
          </p:cNvPr>
          <p:cNvSpPr txBox="1"/>
          <p:nvPr/>
        </p:nvSpPr>
        <p:spPr>
          <a:xfrm>
            <a:off x="3923928" y="3453013"/>
            <a:ext cx="5167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일반화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데이터는 실제로 예측하려는 새로운 데이터들의 분포를 대표해야 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좌측 그림에서 </a:t>
            </a:r>
            <a:r>
              <a:rPr lang="ko-KR" altLang="en-US" sz="1600" dirty="0">
                <a:solidFill>
                  <a:srgbClr val="0070C0"/>
                </a:solidFill>
              </a:rPr>
              <a:t>훈련 데이터 </a:t>
            </a:r>
            <a:r>
              <a:rPr lang="en-US" altLang="ko-KR" sz="1600" dirty="0">
                <a:solidFill>
                  <a:srgbClr val="0070C0"/>
                </a:solidFill>
              </a:rPr>
              <a:t>(</a:t>
            </a:r>
            <a:r>
              <a:rPr lang="ko-KR" altLang="en-US" sz="1600" dirty="0">
                <a:solidFill>
                  <a:srgbClr val="0070C0"/>
                </a:solidFill>
              </a:rPr>
              <a:t>파란색</a:t>
            </a:r>
            <a:r>
              <a:rPr lang="en-US" altLang="ko-KR" sz="1600" dirty="0">
                <a:solidFill>
                  <a:srgbClr val="0070C0"/>
                </a:solidFill>
              </a:rPr>
              <a:t>)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0000"/>
                </a:solidFill>
              </a:rPr>
              <a:t>새로운 데이터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붉은색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/>
              <a:t>를 대표하지 못했기 때문에 큰 오차를 발생시킴</a:t>
            </a:r>
            <a:r>
              <a:rPr lang="en-US" altLang="ko-KR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7D45A-7889-41C4-A0FD-6757D5FBE274}"/>
              </a:ext>
            </a:extLst>
          </p:cNvPr>
          <p:cNvSpPr txBox="1"/>
          <p:nvPr/>
        </p:nvSpPr>
        <p:spPr>
          <a:xfrm>
            <a:off x="251520" y="4998448"/>
            <a:ext cx="835292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낮은 품질의 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특성 </a:t>
            </a:r>
            <a:r>
              <a:rPr lang="en-US" altLang="ko-KR" dirty="0"/>
              <a:t>(feature)</a:t>
            </a:r>
            <a:r>
              <a:rPr lang="ko-KR" altLang="en-US" dirty="0"/>
              <a:t>이 누락된 데이터나</a:t>
            </a:r>
            <a:r>
              <a:rPr lang="en-US" altLang="ko-KR" dirty="0"/>
              <a:t>, </a:t>
            </a:r>
            <a:r>
              <a:rPr lang="ko-KR" altLang="en-US" dirty="0"/>
              <a:t>특성 혹은 레이블 </a:t>
            </a:r>
            <a:r>
              <a:rPr lang="en-US" altLang="ko-KR" dirty="0"/>
              <a:t>(label)</a:t>
            </a:r>
            <a:r>
              <a:rPr lang="ko-KR" altLang="en-US" dirty="0"/>
              <a:t>에 노이즈가 큰 경우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10D07-C4F1-483C-A47F-2A387F6E71C0}"/>
              </a:ext>
            </a:extLst>
          </p:cNvPr>
          <p:cNvSpPr txBox="1"/>
          <p:nvPr/>
        </p:nvSpPr>
        <p:spPr>
          <a:xfrm>
            <a:off x="251520" y="5865425"/>
            <a:ext cx="842493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무의미한 특성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목표로 하는 모델 성능과 필요 없는 특성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E7CA6-7E5E-4DC5-A923-48BFB17A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6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A66B8-C9E3-4B08-BC5F-74C7F56C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알고리즘의 중요성</a:t>
            </a:r>
          </a:p>
        </p:txBody>
      </p:sp>
      <p:pic>
        <p:nvPicPr>
          <p:cNvPr id="2050" name="Picture 2" descr="스크린샷 2018-05-29 오전 11.57.16">
            <a:extLst>
              <a:ext uri="{FF2B5EF4-FFF2-40B4-BE49-F238E27FC236}">
                <a16:creationId xmlns:a16="http://schemas.microsoft.com/office/drawing/2014/main" id="{A45A0F51-3B25-4ABA-B18B-CB6F6527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03253"/>
            <a:ext cx="5041205" cy="21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3C10C-B85E-45EE-9764-D4D7030A1D84}"/>
              </a:ext>
            </a:extLst>
          </p:cNvPr>
          <p:cNvSpPr txBox="1"/>
          <p:nvPr/>
        </p:nvSpPr>
        <p:spPr>
          <a:xfrm>
            <a:off x="162001" y="736023"/>
            <a:ext cx="7498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과대적합 </a:t>
            </a:r>
            <a:r>
              <a:rPr lang="en-US" altLang="ko-KR" sz="1600" dirty="0"/>
              <a:t>Overfitting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모델이 데이터의 세부적인 부분을 학습하여</a:t>
            </a:r>
            <a:r>
              <a:rPr lang="en-US" altLang="ko-KR" dirty="0"/>
              <a:t>, </a:t>
            </a:r>
            <a:r>
              <a:rPr lang="ko-KR" altLang="en-US" dirty="0"/>
              <a:t>새로운 데이터에 대해 틀린 예측을 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일반적으로 문제의 복잡도보다 모델의 파라미터 수가 더 많을 때 발생하며</a:t>
            </a:r>
            <a:r>
              <a:rPr lang="en-US" altLang="ko-KR" sz="1600" i="1" dirty="0"/>
              <a:t>, </a:t>
            </a:r>
            <a:br>
              <a:rPr lang="en-US" altLang="ko-KR" sz="1600" i="1" dirty="0"/>
            </a:br>
            <a:r>
              <a:rPr lang="ko-KR" altLang="en-US" sz="1600" i="1" dirty="0"/>
              <a:t>단순한 모델을 사용하거나 특성 수를 줄여 해결할 수 있음</a:t>
            </a:r>
            <a:endParaRPr lang="en-US" altLang="ko-KR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07BE3-56A0-4B74-9355-F4C94E0ACC00}"/>
              </a:ext>
            </a:extLst>
          </p:cNvPr>
          <p:cNvSpPr txBox="1"/>
          <p:nvPr/>
        </p:nvSpPr>
        <p:spPr>
          <a:xfrm>
            <a:off x="162001" y="4869160"/>
            <a:ext cx="68115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과소적합 </a:t>
            </a:r>
            <a:r>
              <a:rPr lang="en-US" altLang="ko-KR" dirty="0"/>
              <a:t>Underfitting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모델이 단순하여 데이터를 충분히 학습하지 못하는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보다 복잡한 모델을 사용하거나 특성을 추가하여 해결할 수 있음</a:t>
            </a:r>
            <a:endParaRPr lang="en-US" altLang="ko-KR" sz="16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BEE1C-07FD-4A97-AC64-A4E96B2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3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79AF5-131F-427D-AC60-4F18B132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테스트와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C6816-18F8-4BE2-8915-A9FB5C63A9D3}"/>
              </a:ext>
            </a:extLst>
          </p:cNvPr>
          <p:cNvSpPr txBox="1"/>
          <p:nvPr/>
        </p:nvSpPr>
        <p:spPr>
          <a:xfrm>
            <a:off x="162001" y="736023"/>
            <a:ext cx="8586463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데이터 분할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 배포에 앞서</a:t>
            </a:r>
            <a:r>
              <a:rPr lang="en-US" altLang="ko-KR" dirty="0"/>
              <a:t>, </a:t>
            </a:r>
            <a:r>
              <a:rPr lang="ko-KR" altLang="en-US" dirty="0"/>
              <a:t>모델이 잘 훈련되었는지 평가하기 위해선 데이터가 필요함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미리 나누어 학습과 테스트에 활용</a:t>
            </a:r>
            <a:r>
              <a:rPr lang="en-US" altLang="ko-KR" dirty="0"/>
              <a:t>. </a:t>
            </a:r>
            <a:r>
              <a:rPr lang="ko-KR" altLang="en-US" sz="1600" i="1" dirty="0"/>
              <a:t>일반적으로 훈련 </a:t>
            </a:r>
            <a:r>
              <a:rPr lang="en-US" altLang="ko-KR" sz="1600" i="1" dirty="0"/>
              <a:t>8: </a:t>
            </a:r>
            <a:r>
              <a:rPr lang="ko-KR" altLang="en-US" sz="1600" i="1" dirty="0"/>
              <a:t>테스트 </a:t>
            </a:r>
            <a:r>
              <a:rPr lang="en-US" altLang="ko-KR" sz="1600" i="1" dirty="0"/>
              <a:t>2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sz="1600" i="1" u="sng" dirty="0">
                <a:solidFill>
                  <a:srgbClr val="0070C0"/>
                </a:solidFill>
              </a:rPr>
              <a:t>가정</a:t>
            </a:r>
            <a:r>
              <a:rPr lang="en-US" altLang="ko-KR" sz="1600" i="1" u="sng" dirty="0">
                <a:solidFill>
                  <a:srgbClr val="0070C0"/>
                </a:solidFill>
              </a:rPr>
              <a:t>) </a:t>
            </a:r>
            <a:r>
              <a:rPr lang="ko-KR" altLang="en-US" sz="1600" i="1" u="sng" dirty="0">
                <a:solidFill>
                  <a:srgbClr val="0070C0"/>
                </a:solidFill>
              </a:rPr>
              <a:t>훈련 데이터와 테스트 데이터</a:t>
            </a:r>
            <a:r>
              <a:rPr lang="en-US" altLang="ko-KR" sz="1600" i="1" u="sng" dirty="0">
                <a:solidFill>
                  <a:srgbClr val="0070C0"/>
                </a:solidFill>
              </a:rPr>
              <a:t>, </a:t>
            </a:r>
            <a:r>
              <a:rPr lang="ko-KR" altLang="en-US" sz="1600" i="1" u="sng" dirty="0">
                <a:solidFill>
                  <a:srgbClr val="0070C0"/>
                </a:solidFill>
              </a:rPr>
              <a:t>그리고 실제 외부 데이터는 동일한 확률 분포를 갖는다</a:t>
            </a:r>
            <a:r>
              <a:rPr lang="en-US" altLang="ko-KR" sz="1600" i="1" u="sng" dirty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모델을 훈련시킨 후 테스트 데이터에 대해 오차를 계산</a:t>
            </a:r>
            <a:r>
              <a:rPr lang="en-US" altLang="ko-KR" dirty="0"/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훈련 오차가 낮지만 테스트 오차가 높다면 이는 과대적합을 의미함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b="1" dirty="0"/>
              <a:t>검증 데이터 </a:t>
            </a:r>
            <a:r>
              <a:rPr lang="en-US" altLang="ko-KR" sz="1600" dirty="0"/>
              <a:t>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테스트 데이터를 기준으로 모델 </a:t>
            </a:r>
            <a:r>
              <a:rPr lang="en-US" altLang="ko-KR" dirty="0"/>
              <a:t>hyperparameter</a:t>
            </a:r>
            <a:r>
              <a:rPr lang="ko-KR" altLang="en-US" dirty="0"/>
              <a:t>를 최적화 할 경우 모델이 테스트 데이터에 최적화되어 새로운 데이터에 대한 일반화 성능이 떨어질 수 있음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이를 방지하기 위해 데이터를 한번 더 분할하여 총 </a:t>
            </a:r>
            <a:r>
              <a:rPr lang="en-US" altLang="ko-KR" b="1" u="sng" dirty="0"/>
              <a:t>3</a:t>
            </a:r>
            <a:r>
              <a:rPr lang="ko-KR" altLang="en-US" b="1" u="sng" dirty="0"/>
              <a:t>개의 데이터 세트</a:t>
            </a:r>
            <a:r>
              <a:rPr lang="ko-KR" altLang="en-US" dirty="0"/>
              <a:t>를 운용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>
                <a:solidFill>
                  <a:srgbClr val="0070C0"/>
                </a:solidFill>
              </a:rPr>
              <a:t>다양한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에 대해 </a:t>
            </a:r>
            <a:r>
              <a:rPr lang="en-US" altLang="ko-KR" sz="1600" i="1" dirty="0">
                <a:solidFill>
                  <a:srgbClr val="0070C0"/>
                </a:solidFill>
              </a:rPr>
              <a:t>1) </a:t>
            </a:r>
            <a:r>
              <a:rPr lang="ko-KR" altLang="en-US" sz="1600" i="1" dirty="0">
                <a:solidFill>
                  <a:srgbClr val="0070C0"/>
                </a:solidFill>
              </a:rPr>
              <a:t>훈련 데이터로 모델을 학습시키고</a:t>
            </a:r>
            <a:r>
              <a:rPr lang="en-US" altLang="ko-KR" sz="1600" i="1" dirty="0">
                <a:solidFill>
                  <a:srgbClr val="0070C0"/>
                </a:solidFill>
              </a:rPr>
              <a:t>, </a:t>
            </a:r>
            <a:br>
              <a:rPr lang="en-US" altLang="ko-KR" sz="1600" i="1" dirty="0">
                <a:solidFill>
                  <a:srgbClr val="0070C0"/>
                </a:solidFill>
              </a:rPr>
            </a:br>
            <a:r>
              <a:rPr lang="en-US" altLang="ko-KR" sz="1600" i="1" dirty="0">
                <a:solidFill>
                  <a:srgbClr val="0070C0"/>
                </a:solidFill>
              </a:rPr>
              <a:t>2) </a:t>
            </a:r>
            <a:r>
              <a:rPr lang="ko-KR" altLang="en-US" sz="1600" i="1" dirty="0">
                <a:solidFill>
                  <a:srgbClr val="0070C0"/>
                </a:solidFill>
              </a:rPr>
              <a:t>검증 데이터로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를 최적화한 후</a:t>
            </a:r>
            <a:r>
              <a:rPr lang="en-US" altLang="ko-KR" sz="1600" i="1" dirty="0">
                <a:solidFill>
                  <a:srgbClr val="0070C0"/>
                </a:solidFill>
              </a:rPr>
              <a:t>, 3) </a:t>
            </a:r>
            <a:r>
              <a:rPr lang="ko-KR" altLang="en-US" sz="1600" i="1" dirty="0">
                <a:solidFill>
                  <a:srgbClr val="0070C0"/>
                </a:solidFill>
              </a:rPr>
              <a:t>테스트 데이터로 최종 평가</a:t>
            </a:r>
            <a:r>
              <a:rPr lang="en-US" altLang="ko-KR" sz="1600" i="1" dirty="0">
                <a:solidFill>
                  <a:srgbClr val="0070C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600" i="1" dirty="0">
              <a:solidFill>
                <a:srgbClr val="0070C0"/>
              </a:solidFill>
            </a:endParaRPr>
          </a:p>
          <a:p>
            <a:pPr>
              <a:spcAft>
                <a:spcPts val="600"/>
              </a:spcAft>
            </a:pPr>
            <a:r>
              <a:rPr lang="ko-KR" altLang="en-US" b="1" dirty="0"/>
              <a:t>교차 검증 </a:t>
            </a:r>
            <a:r>
              <a:rPr lang="en-US" altLang="ko-KR" sz="1600" dirty="0"/>
              <a:t>Cross-validation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여러 개의 서브셋으로 나누어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서브셋의 일부 조합으로 모델을 훈련하고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나머지 서브셋으로 검증에 활용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DCB22-31F0-4D9A-8BED-3AB39AD6AE73}"/>
              </a:ext>
            </a:extLst>
          </p:cNvPr>
          <p:cNvSpPr/>
          <p:nvPr/>
        </p:nvSpPr>
        <p:spPr>
          <a:xfrm>
            <a:off x="6124868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86F1F-EFDD-417B-97B6-AD9B2D06E04B}"/>
              </a:ext>
            </a:extLst>
          </p:cNvPr>
          <p:cNvSpPr txBox="1"/>
          <p:nvPr/>
        </p:nvSpPr>
        <p:spPr>
          <a:xfrm>
            <a:off x="5004048" y="55748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1: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1DF594-39DA-4BB8-8BE2-0D4069E56BF4}"/>
              </a:ext>
            </a:extLst>
          </p:cNvPr>
          <p:cNvSpPr/>
          <p:nvPr/>
        </p:nvSpPr>
        <p:spPr>
          <a:xfrm>
            <a:off x="6124868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4394-322A-4178-933D-5E59E2C75954}"/>
              </a:ext>
            </a:extLst>
          </p:cNvPr>
          <p:cNvSpPr txBox="1"/>
          <p:nvPr/>
        </p:nvSpPr>
        <p:spPr>
          <a:xfrm>
            <a:off x="5004048" y="60730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2: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49C7B3-6A95-429D-BE9F-E7D1F5679B4E}"/>
              </a:ext>
            </a:extLst>
          </p:cNvPr>
          <p:cNvSpPr/>
          <p:nvPr/>
        </p:nvSpPr>
        <p:spPr>
          <a:xfrm>
            <a:off x="6599890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E3675D-1DF9-472C-9986-CC6717AFA6C5}"/>
              </a:ext>
            </a:extLst>
          </p:cNvPr>
          <p:cNvSpPr/>
          <p:nvPr/>
        </p:nvSpPr>
        <p:spPr>
          <a:xfrm>
            <a:off x="6599890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931D8D-BE73-417F-95CE-8D7CF473FDCC}"/>
              </a:ext>
            </a:extLst>
          </p:cNvPr>
          <p:cNvSpPr/>
          <p:nvPr/>
        </p:nvSpPr>
        <p:spPr>
          <a:xfrm>
            <a:off x="7074912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C7A4F0-E37F-4F92-BA20-62626128901B}"/>
              </a:ext>
            </a:extLst>
          </p:cNvPr>
          <p:cNvSpPr/>
          <p:nvPr/>
        </p:nvSpPr>
        <p:spPr>
          <a:xfrm>
            <a:off x="7074912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657507-CE7E-448F-8F57-803DA5C439C4}"/>
              </a:ext>
            </a:extLst>
          </p:cNvPr>
          <p:cNvSpPr/>
          <p:nvPr/>
        </p:nvSpPr>
        <p:spPr>
          <a:xfrm>
            <a:off x="7549934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1B0C63-8853-41DB-8FFD-46D81DC25D04}"/>
              </a:ext>
            </a:extLst>
          </p:cNvPr>
          <p:cNvSpPr/>
          <p:nvPr/>
        </p:nvSpPr>
        <p:spPr>
          <a:xfrm>
            <a:off x="7549934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905CC6-3718-428C-8ABD-8BE55457A2B6}"/>
              </a:ext>
            </a:extLst>
          </p:cNvPr>
          <p:cNvSpPr/>
          <p:nvPr/>
        </p:nvSpPr>
        <p:spPr>
          <a:xfrm>
            <a:off x="8024956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2627F1-BB5F-44F9-A0F2-1B3A099B90CA}"/>
              </a:ext>
            </a:extLst>
          </p:cNvPr>
          <p:cNvSpPr/>
          <p:nvPr/>
        </p:nvSpPr>
        <p:spPr>
          <a:xfrm>
            <a:off x="8024956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53CA9-650C-4289-8271-E32F9429B578}"/>
              </a:ext>
            </a:extLst>
          </p:cNvPr>
          <p:cNvSpPr/>
          <p:nvPr/>
        </p:nvSpPr>
        <p:spPr>
          <a:xfrm>
            <a:off x="8499976" y="5547529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CF53D4-2055-4E5F-880D-A32956D15B4F}"/>
              </a:ext>
            </a:extLst>
          </p:cNvPr>
          <p:cNvSpPr/>
          <p:nvPr/>
        </p:nvSpPr>
        <p:spPr>
          <a:xfrm>
            <a:off x="8499976" y="6045764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FEA4D08-90D0-438D-8F04-001A5F32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5D15B10C-B45F-499E-8C0E-E5F246A1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데이터 </a:t>
            </a:r>
            <a:r>
              <a:rPr lang="ko-KR" altLang="en-US" dirty="0"/>
              <a:t>시각화 및 분석</a:t>
            </a:r>
          </a:p>
          <a:p>
            <a:pPr algn="l"/>
            <a:r>
              <a:rPr lang="ko-KR" altLang="en-US" dirty="0"/>
              <a:t>간단한 </a:t>
            </a:r>
            <a:r>
              <a:rPr lang="en-US" altLang="ko-KR" dirty="0"/>
              <a:t>machine learning </a:t>
            </a:r>
            <a:r>
              <a:rPr lang="ko-KR" altLang="en-US" dirty="0"/>
              <a:t>모델 활용</a:t>
            </a:r>
            <a:endParaRPr lang="en-US" alt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E795D5D-D72E-4309-9215-0AD1527CC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1: Machine 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C26B8-655C-44AC-84CB-1B19B7A0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03649" y="4275548"/>
            <a:ext cx="6336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notebooks/1_data_visualization.ipynb</a:t>
            </a:r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 smtClean="0"/>
              <a:t>notebooks/2_machine_learning.ipynb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1370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번외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ChatGPT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765176"/>
            <a:ext cx="4413453" cy="3757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44529"/>
            <a:ext cx="4251926" cy="1684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25" y="1732303"/>
            <a:ext cx="3324502" cy="365426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627784" y="6134824"/>
            <a:ext cx="216024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784973" y="3555246"/>
            <a:ext cx="0" cy="257957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788024" y="3555246"/>
            <a:ext cx="43204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53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ChatGPT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765175"/>
            <a:ext cx="426757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69884"/>
          <a:stretch/>
        </p:blipFill>
        <p:spPr>
          <a:xfrm>
            <a:off x="4716016" y="636005"/>
            <a:ext cx="3960000" cy="13929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28972"/>
            <a:ext cx="3960000" cy="35235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5552565"/>
            <a:ext cx="3960000" cy="11888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33699"/>
          <a:stretch/>
        </p:blipFill>
        <p:spPr>
          <a:xfrm>
            <a:off x="315789" y="3402217"/>
            <a:ext cx="3960000" cy="306661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2010192" y="3046100"/>
            <a:ext cx="720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 및 참고문헌</a:t>
            </a:r>
            <a:endParaRPr lang="ko-KR" altLang="en-US" dirty="0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18662"/>
              </p:ext>
            </p:extLst>
          </p:nvPr>
        </p:nvGraphicFramePr>
        <p:xfrm>
          <a:off x="77788" y="639761"/>
          <a:ext cx="8988426" cy="1980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3892">
                  <a:extLst>
                    <a:ext uri="{9D8B030D-6E8A-4147-A177-3AD203B41FA5}">
                      <a16:colId xmlns:a16="http://schemas.microsoft.com/office/drawing/2014/main" val="126276630"/>
                    </a:ext>
                  </a:extLst>
                </a:gridCol>
                <a:gridCol w="7374534">
                  <a:extLst>
                    <a:ext uri="{9D8B030D-6E8A-4147-A177-3AD203B41FA5}">
                      <a16:colId xmlns:a16="http://schemas.microsoft.com/office/drawing/2014/main" val="34332922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6547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10:00 – 10:30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머신러닝</a:t>
                      </a:r>
                      <a:r>
                        <a:rPr lang="ko-KR" altLang="en-US" dirty="0" smtClean="0"/>
                        <a:t> 이론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6745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10:30 – 12:00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머신러닝</a:t>
                      </a:r>
                      <a:r>
                        <a:rPr lang="ko-KR" altLang="en-US" dirty="0" smtClean="0"/>
                        <a:t> 실습 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데이터 다루기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scikit</a:t>
                      </a:r>
                      <a:r>
                        <a:rPr lang="en-US" altLang="ko-KR" sz="1600" dirty="0" smtClean="0"/>
                        <a:t>-learn</a:t>
                      </a:r>
                      <a:r>
                        <a:rPr lang="ko-KR" altLang="en-US" sz="1600" dirty="0" smtClean="0"/>
                        <a:t>을 활용한 </a:t>
                      </a:r>
                      <a:r>
                        <a:rPr lang="ko-KR" altLang="en-US" sz="1600" dirty="0" err="1" smtClean="0"/>
                        <a:t>머신러닝</a:t>
                      </a:r>
                      <a:r>
                        <a:rPr lang="ko-KR" altLang="en-US" sz="1600" dirty="0" smtClean="0"/>
                        <a:t> 모델링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기초</a:t>
                      </a:r>
                      <a:r>
                        <a:rPr lang="en-US" altLang="ko-KR" sz="1600" baseline="0" dirty="0" smtClean="0"/>
                        <a:t>)</a:t>
                      </a:r>
                      <a:r>
                        <a:rPr lang="en-US" altLang="ko-KR" sz="1600" dirty="0" smtClean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114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13:00 – 14:00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인공신경망</a:t>
                      </a:r>
                      <a:r>
                        <a:rPr lang="ko-KR" altLang="en-US" dirty="0" smtClean="0"/>
                        <a:t> 이론 및 활용 사례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3786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14:00 – 16:00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인공신경망</a:t>
                      </a:r>
                      <a:r>
                        <a:rPr lang="ko-KR" altLang="en-US" dirty="0" smtClean="0"/>
                        <a:t> 실습 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pytorch</a:t>
                      </a:r>
                      <a:r>
                        <a:rPr lang="en-US" altLang="ko-KR" sz="1600" dirty="0" smtClean="0"/>
                        <a:t>, graph neural network, machine learning potential)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65235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https://tensorflowkorea.files.wordpress.com/2020/04/e18492e185a2e186abe1848ce185b3e1848be185a9e186abe18486e185a5e18489e185b5e186abe18485e185a5e18482e185b5e186bc_2e18491e185a1e186ab__cover-2.png?w=7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3284984"/>
            <a:ext cx="2393775" cy="31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26297" y="3283358"/>
            <a:ext cx="60837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유용한 사이트</a:t>
            </a:r>
            <a:endParaRPr lang="en-US" altLang="ko-KR" b="1" dirty="0" smtClean="0"/>
          </a:p>
          <a:p>
            <a:r>
              <a:rPr lang="ko-KR" altLang="en-US" dirty="0" smtClean="0">
                <a:hlinkClick r:id="rId3"/>
              </a:rPr>
              <a:t>https</a:t>
            </a:r>
            <a:r>
              <a:rPr lang="ko-KR" altLang="en-US" dirty="0">
                <a:hlinkClick r:id="rId3"/>
              </a:rPr>
              <a:t>://tensorflow.blog/handson-ml2</a:t>
            </a:r>
            <a:r>
              <a:rPr lang="ko-KR" altLang="en-US" dirty="0" smtClean="0">
                <a:hlinkClick r:id="rId3"/>
              </a:rPr>
              <a:t>/</a:t>
            </a:r>
            <a:r>
              <a:rPr lang="ko-KR" altLang="en-US" dirty="0"/>
              <a:t> </a:t>
            </a:r>
            <a:r>
              <a:rPr lang="en-US" altLang="ko-KR" dirty="0" smtClean="0"/>
              <a:t># Hans on ML 1,2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https://www.codecademy.com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# Python </a:t>
            </a:r>
            <a:r>
              <a:rPr lang="ko-KR" altLang="en-US" dirty="0" smtClean="0"/>
              <a:t>기초</a:t>
            </a:r>
            <a:endParaRPr lang="en-US" altLang="ko-KR" dirty="0" smtClean="0"/>
          </a:p>
          <a:p>
            <a:r>
              <a:rPr lang="en-US" altLang="ko-KR" dirty="0" smtClean="0">
                <a:hlinkClick r:id="rId5"/>
              </a:rPr>
              <a:t>https://google.com/</a:t>
            </a:r>
            <a:r>
              <a:rPr lang="en-US" altLang="ko-KR" dirty="0" smtClean="0"/>
              <a:t> # </a:t>
            </a:r>
            <a:r>
              <a:rPr lang="ko-KR" altLang="en-US" dirty="0" smtClean="0"/>
              <a:t>모르는 것은 </a:t>
            </a:r>
            <a:r>
              <a:rPr lang="en-US" altLang="ko-KR" dirty="0" smtClean="0"/>
              <a:t>google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en-US" altLang="ko-KR" dirty="0" smtClean="0">
                <a:hlinkClick r:id="rId6"/>
              </a:rPr>
              <a:t>https://chat.openai.com/</a:t>
            </a:r>
            <a:r>
              <a:rPr lang="en-US" altLang="ko-KR" dirty="0" smtClean="0"/>
              <a:t> # </a:t>
            </a:r>
            <a:r>
              <a:rPr lang="ko-KR" altLang="en-US" dirty="0" smtClean="0"/>
              <a:t>간단한 코드는</a:t>
            </a:r>
            <a:r>
              <a:rPr lang="en-US" altLang="ko-KR" dirty="0"/>
              <a:t> </a:t>
            </a:r>
            <a:r>
              <a:rPr lang="en-US" altLang="ko-KR" dirty="0" err="1" smtClean="0"/>
              <a:t>ChatGPT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r>
              <a:rPr lang="en-US" altLang="ko-KR" dirty="0">
                <a:hlinkClick r:id="rId7"/>
              </a:rPr>
              <a:t>https://jehyunlee.github.io</a:t>
            </a:r>
            <a:r>
              <a:rPr lang="en-US" altLang="ko-KR" dirty="0" smtClean="0">
                <a:hlinkClick r:id="rId7"/>
              </a:rPr>
              <a:t>/</a:t>
            </a:r>
            <a:r>
              <a:rPr lang="en-US" altLang="ko-KR" dirty="0" smtClean="0"/>
              <a:t> # KRIE</a:t>
            </a:r>
            <a:r>
              <a:rPr lang="ko-KR" altLang="en-US" dirty="0" smtClean="0"/>
              <a:t> 이</a:t>
            </a:r>
            <a:r>
              <a:rPr lang="ko-KR" altLang="en-US" dirty="0"/>
              <a:t>제</a:t>
            </a:r>
            <a:r>
              <a:rPr lang="ko-KR" altLang="en-US" dirty="0" smtClean="0"/>
              <a:t>현 박사님 블로그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826297" y="5286856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강의자료</a:t>
            </a:r>
            <a:endParaRPr lang="en-US" altLang="ko-KR" b="1" dirty="0" smtClean="0"/>
          </a:p>
          <a:p>
            <a:r>
              <a:rPr lang="en-US" altLang="ko-KR" dirty="0" smtClean="0"/>
              <a:t>https://github.com/git-jhyang/handson_gnn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36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번외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PyCaret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기계학습 모델 성능 비교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약간의 코딩으로 많은 양의 기계학습 모델을 훈련시키고 비교할 수 있으며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hyperparameter</a:t>
            </a:r>
            <a:r>
              <a:rPr lang="ko-KR" altLang="en-US" dirty="0" smtClean="0"/>
              <a:t>까지 최적화 해 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모델을 개발한다면 이것보다 성능이 우수해야 함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99" y="2780928"/>
            <a:ext cx="8007069" cy="25922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6699" y="5733256"/>
            <a:ext cx="5352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/>
              <a:t>PyCaret</a:t>
            </a:r>
            <a:r>
              <a:rPr lang="en-US" altLang="ko-KR" b="1" dirty="0" smtClean="0"/>
              <a:t> Tutorial</a:t>
            </a:r>
          </a:p>
          <a:p>
            <a:r>
              <a:rPr lang="ko-KR" altLang="en-US" dirty="0" smtClean="0"/>
              <a:t>https</a:t>
            </a:r>
            <a:r>
              <a:rPr lang="ko-KR" altLang="en-US" dirty="0"/>
              <a:t>://pycaret.gitbook.io/docs/get-started/tutorials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2407665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표</a:t>
            </a:r>
            <a:r>
              <a:rPr lang="en-US" altLang="ko-KR" b="1" dirty="0" smtClean="0"/>
              <a:t>: iris dataset</a:t>
            </a:r>
            <a:r>
              <a:rPr lang="ko-KR" altLang="en-US" b="1" dirty="0" smtClean="0"/>
              <a:t>을 활용한 </a:t>
            </a:r>
            <a:r>
              <a:rPr lang="en-US" altLang="ko-KR" b="1" dirty="0" smtClean="0"/>
              <a:t>classification </a:t>
            </a:r>
            <a:r>
              <a:rPr lang="ko-KR" altLang="en-US" b="1" dirty="0" smtClean="0"/>
              <a:t>결과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4542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WSL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Linux </a:t>
            </a:r>
            <a:r>
              <a:rPr lang="ko-KR" altLang="en-US" dirty="0" smtClean="0"/>
              <a:t>하위 시스템</a:t>
            </a:r>
            <a:endParaRPr lang="en-US" altLang="ko-KR" dirty="0" smtClean="0"/>
          </a:p>
          <a:p>
            <a:r>
              <a:rPr lang="ko-KR" altLang="en-US" dirty="0" smtClean="0"/>
              <a:t>개발환경 </a:t>
            </a:r>
            <a:r>
              <a:rPr lang="en-US" altLang="ko-KR" sz="1800" dirty="0" smtClean="0"/>
              <a:t>Anaconda / </a:t>
            </a:r>
            <a:r>
              <a:rPr lang="en-US" altLang="ko-KR" sz="1800" dirty="0" err="1" smtClean="0"/>
              <a:t>VSCode</a:t>
            </a:r>
            <a:r>
              <a:rPr lang="en-US" altLang="ko-KR" sz="1800" dirty="0" smtClean="0"/>
              <a:t> / </a:t>
            </a:r>
            <a:r>
              <a:rPr lang="en-US" altLang="ko-KR" sz="1800" dirty="0" err="1" smtClean="0"/>
              <a:t>Github</a:t>
            </a:r>
            <a:r>
              <a:rPr lang="en-US" altLang="ko-KR" sz="1800" dirty="0" smtClean="0"/>
              <a:t> / Python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5CBB-60B1-4274-847C-364BE164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- WSL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B727B5-EFEC-4F51-B06A-568FE4885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92725" y="5918201"/>
            <a:ext cx="3798889" cy="651933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https://learn.microsoft.com/ko-kr/windows/wsl/install-manual</a:t>
            </a:r>
          </a:p>
          <a:p>
            <a:r>
              <a:rPr lang="en-US" altLang="ko-KR" dirty="0">
                <a:hlinkClick r:id="rId2"/>
              </a:rPr>
              <a:t>https://velog.io/@w00j00ng351/wsl-</a:t>
            </a:r>
            <a:r>
              <a:rPr lang="ko-KR" altLang="en-US" dirty="0">
                <a:hlinkClick r:id="rId2"/>
              </a:rPr>
              <a:t>기능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활성화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BEB47-CBF1-41FA-940A-A0EDCA7086DC}"/>
              </a:ext>
            </a:extLst>
          </p:cNvPr>
          <p:cNvSpPr txBox="1"/>
          <p:nvPr/>
        </p:nvSpPr>
        <p:spPr>
          <a:xfrm>
            <a:off x="162001" y="692696"/>
            <a:ext cx="3538148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Windows </a:t>
            </a:r>
            <a:r>
              <a:rPr lang="ko-KR" altLang="en-US" b="1" dirty="0"/>
              <a:t>기능 켜기</a:t>
            </a:r>
            <a:r>
              <a:rPr lang="en-US" altLang="ko-KR" b="1" dirty="0"/>
              <a:t>/</a:t>
            </a:r>
            <a:r>
              <a:rPr lang="ko-KR" altLang="en-US" b="1" dirty="0"/>
              <a:t>끄기</a:t>
            </a:r>
            <a:endParaRPr lang="en-US" altLang="ko-KR" b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ko-KR" i="1" dirty="0"/>
              <a:t>Linux</a:t>
            </a:r>
            <a:r>
              <a:rPr lang="ko-KR" altLang="en-US" i="1" dirty="0"/>
              <a:t>용 </a:t>
            </a:r>
            <a:r>
              <a:rPr lang="en-US" altLang="ko-KR" i="1" dirty="0"/>
              <a:t>Windows </a:t>
            </a:r>
            <a:r>
              <a:rPr lang="ko-KR" altLang="en-US" i="1" dirty="0"/>
              <a:t>하위 시스템</a:t>
            </a:r>
            <a:endParaRPr lang="en-US" altLang="ko-KR" i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i="1" dirty="0"/>
              <a:t>가상 머신 플랫폼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위 두 기능 체크 후 재부팅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C9EEC0-6B43-475E-82B9-96DDEA6EC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11062"/>
            <a:ext cx="2839714" cy="3708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959B2-6F43-4475-855E-1EF6C43A6AC4}"/>
              </a:ext>
            </a:extLst>
          </p:cNvPr>
          <p:cNvSpPr txBox="1"/>
          <p:nvPr/>
        </p:nvSpPr>
        <p:spPr>
          <a:xfrm>
            <a:off x="3923928" y="683428"/>
            <a:ext cx="468384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CMD </a:t>
            </a:r>
            <a:r>
              <a:rPr lang="ko-KR" altLang="en-US" b="1" dirty="0"/>
              <a:t>설정 및 </a:t>
            </a:r>
            <a:r>
              <a:rPr lang="en-US" altLang="ko-KR" b="1" dirty="0"/>
              <a:t>Ubuntu </a:t>
            </a:r>
            <a:r>
              <a:rPr lang="ko-KR" altLang="en-US" b="1" dirty="0"/>
              <a:t>설치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--set-default-version 2 </a:t>
            </a:r>
            <a:br>
              <a:rPr lang="en-US" altLang="ko-KR" sz="1600" dirty="0"/>
            </a:b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ko-KR" altLang="en-US" sz="1600" dirty="0"/>
              <a:t> </a:t>
            </a:r>
            <a:r>
              <a:rPr lang="en-US" altLang="ko-KR" sz="1600" dirty="0"/>
              <a:t>--list</a:t>
            </a:r>
            <a:r>
              <a:rPr lang="ko-KR" altLang="en-US" sz="1600" dirty="0"/>
              <a:t> </a:t>
            </a:r>
            <a:r>
              <a:rPr lang="en-US" altLang="ko-KR" sz="1600" dirty="0"/>
              <a:t>--online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–install Ubuntu-22.04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9FE433-006B-4332-8086-13024744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680" y="2168413"/>
            <a:ext cx="3791479" cy="495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B094C-F6CB-4C79-AF3E-A16A6A20D71F}"/>
              </a:ext>
            </a:extLst>
          </p:cNvPr>
          <p:cNvSpPr txBox="1"/>
          <p:nvPr/>
        </p:nvSpPr>
        <p:spPr>
          <a:xfrm>
            <a:off x="3923929" y="3645024"/>
            <a:ext cx="51417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기본 설정 및 프로그램 설치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passwd root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ln –s </a:t>
            </a:r>
            <a:r>
              <a:rPr lang="en-US" altLang="ko-KR" sz="1600" dirty="0">
                <a:solidFill>
                  <a:srgbClr val="FF0000"/>
                </a:solidFill>
              </a:rPr>
              <a:t>[SOURCE] [DESTINATION]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vim git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BA3BA2-D655-482B-B7BB-A583EB3C2C1F}"/>
              </a:ext>
            </a:extLst>
          </p:cNvPr>
          <p:cNvSpPr txBox="1"/>
          <p:nvPr/>
        </p:nvSpPr>
        <p:spPr>
          <a:xfrm>
            <a:off x="6588224" y="1071472"/>
            <a:ext cx="182774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i="1" dirty="0"/>
              <a:t># </a:t>
            </a:r>
            <a:r>
              <a:rPr lang="en-US" altLang="ko-KR" sz="1200" i="1" dirty="0" err="1"/>
              <a:t>wsl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2</a:t>
            </a:r>
            <a:r>
              <a:rPr lang="ko-KR" altLang="en-US" sz="1200" i="1" dirty="0"/>
              <a:t>로 변경</a:t>
            </a:r>
            <a:endParaRPr lang="en-US" altLang="ko-KR" sz="1200" i="1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</a:t>
            </a:r>
            <a:r>
              <a:rPr lang="ko-KR" altLang="en-US" sz="1200" dirty="0" smtClean="0"/>
              <a:t>설치 가능한 </a:t>
            </a:r>
            <a:r>
              <a:rPr lang="ko-KR" altLang="en-US" sz="1200" dirty="0"/>
              <a:t>배포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endParaRPr lang="en-US" altLang="ko-KR" sz="1200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Ubuntu 22.04 </a:t>
            </a:r>
            <a:r>
              <a:rPr lang="ko-KR" altLang="en-US" sz="1200" dirty="0"/>
              <a:t>설치</a:t>
            </a:r>
            <a:endParaRPr lang="en-US" altLang="ko-KR" sz="1200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</a:t>
            </a:r>
            <a:r>
              <a:rPr lang="en-US" altLang="ko-KR" sz="1200" dirty="0" err="1"/>
              <a:t>wsl</a:t>
            </a:r>
            <a:r>
              <a:rPr lang="en-US" altLang="ko-KR" sz="1200" dirty="0"/>
              <a:t> </a:t>
            </a:r>
            <a:r>
              <a:rPr lang="ko-KR" altLang="en-US" sz="1200" dirty="0"/>
              <a:t>접속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22BDB0-C574-498E-AA2D-42CBEDDF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79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Anaconda and </a:t>
            </a:r>
            <a:r>
              <a:rPr lang="en-US" altLang="ko-KR" dirty="0" err="1"/>
              <a:t>VSCode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D183A-BA42-4DF0-9EFF-8F75BDFD6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67811" y="5918201"/>
            <a:ext cx="3423804" cy="651933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https://docs.anaconda.com/free/anaconda/install/linux/</a:t>
            </a:r>
          </a:p>
          <a:p>
            <a:r>
              <a:rPr lang="en-US" altLang="ko-KR" dirty="0">
                <a:hlinkClick r:id="rId2"/>
              </a:rPr>
              <a:t>https://docs.anaconda.com/free/anaconda/release-notes/</a:t>
            </a:r>
          </a:p>
          <a:p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C94B1-3A0F-4E36-98CE-48A62603C00B}"/>
              </a:ext>
            </a:extLst>
          </p:cNvPr>
          <p:cNvSpPr txBox="1"/>
          <p:nvPr/>
        </p:nvSpPr>
        <p:spPr>
          <a:xfrm>
            <a:off x="162001" y="683428"/>
            <a:ext cx="84424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Anaconda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apt-get install libgl1-mesa-glx libegl1-mesa libxrandr2 </a:t>
            </a:r>
            <a:r>
              <a:rPr lang="en-US" altLang="ko-KR" sz="1600" dirty="0" err="1"/>
              <a:t>libxrandr2</a:t>
            </a:r>
            <a:r>
              <a:rPr lang="en-US" altLang="ko-KR" sz="1600" dirty="0"/>
              <a:t> libxss1 libxcursor1 libxcomposite1 libasound2 libxi6 libxtst6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pt-BR" altLang="ko-KR" sz="1600" dirty="0"/>
              <a:t>curl -O https://repo.anaconda.com/archive/Anaconda3-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sh</a:t>
            </a:r>
            <a:r>
              <a:rPr lang="ko-KR" altLang="en-US" sz="1600" dirty="0"/>
              <a:t> </a:t>
            </a:r>
            <a:r>
              <a:rPr lang="pt-BR" altLang="ko-KR" sz="1600" dirty="0"/>
              <a:t>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init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create –n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r>
              <a:rPr lang="pt-BR" altLang="ko-KR" sz="1600" dirty="0"/>
              <a:t> python=</a:t>
            </a:r>
            <a:r>
              <a:rPr lang="pt-BR" altLang="ko-KR" sz="1600" dirty="0">
                <a:solidFill>
                  <a:srgbClr val="FF0000"/>
                </a:solidFill>
              </a:rPr>
              <a:t>3.9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activate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82687-4966-4CD6-914F-77CDA040220E}"/>
              </a:ext>
            </a:extLst>
          </p:cNvPr>
          <p:cNvSpPr txBox="1"/>
          <p:nvPr/>
        </p:nvSpPr>
        <p:spPr>
          <a:xfrm>
            <a:off x="162001" y="3442255"/>
            <a:ext cx="4409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VSCode</a:t>
            </a:r>
            <a:r>
              <a:rPr lang="en-US" altLang="ko-KR" b="1" dirty="0"/>
              <a:t>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Windows</a:t>
            </a:r>
            <a:r>
              <a:rPr lang="ko-KR" altLang="en-US" sz="1600" dirty="0"/>
              <a:t>에서 다운로드 및 설치 후 </a:t>
            </a:r>
            <a:r>
              <a:rPr lang="en-US" altLang="ko-KR" sz="1600" dirty="0"/>
              <a:t>WSL </a:t>
            </a:r>
            <a:r>
              <a:rPr lang="ko-KR" altLang="en-US" sz="1600" dirty="0"/>
              <a:t>접속</a:t>
            </a:r>
            <a:endParaRPr lang="en-US" altLang="ko-KR" sz="16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131DAB-EBC6-4FD9-A3C6-CAEA76B2F504}"/>
              </a:ext>
            </a:extLst>
          </p:cNvPr>
          <p:cNvGrpSpPr/>
          <p:nvPr/>
        </p:nvGrpSpPr>
        <p:grpSpPr>
          <a:xfrm>
            <a:off x="232622" y="4231349"/>
            <a:ext cx="5397604" cy="2293995"/>
            <a:chOff x="4600855" y="1379778"/>
            <a:chExt cx="4143953" cy="17611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1393DD-E99E-4D6B-95A0-35028A7AF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302"/>
            <a:stretch/>
          </p:blipFill>
          <p:spPr>
            <a:xfrm>
              <a:off x="4600855" y="2246649"/>
              <a:ext cx="4143953" cy="8943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BFE469-92EA-404D-9753-0CCAA39F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634"/>
            <a:stretch/>
          </p:blipFill>
          <p:spPr>
            <a:xfrm>
              <a:off x="4600855" y="1379778"/>
              <a:ext cx="2868696" cy="777333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9CEDD64-AAEB-4FF6-BE12-E6E88F59F3D7}"/>
                </a:ext>
              </a:extLst>
            </p:cNvPr>
            <p:cNvCxnSpPr>
              <a:cxnSpLocks/>
            </p:cNvCxnSpPr>
            <p:nvPr/>
          </p:nvCxnSpPr>
          <p:spPr>
            <a:xfrm>
              <a:off x="4733247" y="1576455"/>
              <a:ext cx="0" cy="2842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541AC22-1F10-45C5-9487-7AA51783D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597910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1BCD48-D6D0-4391-9DB9-98E84AB4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924944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C9FAB6-9E22-4B3B-96B5-1370871F3EBD}"/>
                </a:ext>
              </a:extLst>
            </p:cNvPr>
            <p:cNvSpPr txBox="1"/>
            <p:nvPr/>
          </p:nvSpPr>
          <p:spPr>
            <a:xfrm>
              <a:off x="5986238" y="2806797"/>
              <a:ext cx="546672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Server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CABD2-9898-4BBA-B629-1425D47FD34D}"/>
                </a:ext>
              </a:extLst>
            </p:cNvPr>
            <p:cNvSpPr txBox="1"/>
            <p:nvPr/>
          </p:nvSpPr>
          <p:spPr>
            <a:xfrm>
              <a:off x="5986238" y="2479763"/>
              <a:ext cx="440833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WSL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9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and </a:t>
            </a:r>
            <a:r>
              <a:rPr lang="en-US" altLang="ko-KR" dirty="0" smtClean="0"/>
              <a:t>Python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F4B1CB-943B-4221-8295-4AB0B3259425}"/>
              </a:ext>
            </a:extLst>
          </p:cNvPr>
          <p:cNvSpPr txBox="1"/>
          <p:nvPr/>
        </p:nvSpPr>
        <p:spPr>
          <a:xfrm>
            <a:off x="251520" y="620688"/>
            <a:ext cx="9120761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Github</a:t>
            </a:r>
            <a:r>
              <a:rPr lang="en-US" altLang="ko-KR" b="1" dirty="0"/>
              <a:t> </a:t>
            </a:r>
            <a:r>
              <a:rPr lang="ko-KR" altLang="en-US" b="1" dirty="0"/>
              <a:t>다운로드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폴더에 들어간 후 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$ git clone https://</a:t>
            </a:r>
            <a:r>
              <a:rPr lang="en-US" altLang="ko-KR" sz="1600" dirty="0" smtClean="0"/>
              <a:t>github.com/git-jhyang/handson_gnn.git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ko-KR" altLang="en-US" sz="1600" dirty="0" smtClean="0"/>
              <a:t>에러가 </a:t>
            </a:r>
            <a:r>
              <a:rPr lang="ko-KR" altLang="en-US" sz="1600" dirty="0"/>
              <a:t>난다면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$ git config --global </a:t>
            </a:r>
            <a:r>
              <a:rPr lang="en-US" altLang="ko-KR" sz="1600" dirty="0" err="1"/>
              <a:t>http.sslVerify</a:t>
            </a:r>
            <a:r>
              <a:rPr lang="en-US" altLang="ko-KR" sz="1600" dirty="0"/>
              <a:t> false</a:t>
            </a:r>
          </a:p>
          <a:p>
            <a:pPr>
              <a:spcAft>
                <a:spcPts val="600"/>
              </a:spcAft>
            </a:pPr>
            <a:r>
              <a:rPr lang="ko-KR" altLang="en-US" sz="1600" dirty="0"/>
              <a:t>실행 후 다시 </a:t>
            </a:r>
            <a:r>
              <a:rPr lang="en-US" altLang="ko-KR" sz="1600" dirty="0"/>
              <a:t>clone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454F2-5B97-4BDC-8D08-E7888DFDC084}"/>
              </a:ext>
            </a:extLst>
          </p:cNvPr>
          <p:cNvSpPr txBox="1"/>
          <p:nvPr/>
        </p:nvSpPr>
        <p:spPr>
          <a:xfrm>
            <a:off x="251521" y="5157192"/>
            <a:ext cx="75608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 err="1"/>
              <a:t>github</a:t>
            </a:r>
            <a:r>
              <a:rPr lang="en-US" altLang="ko-KR" b="1" i="1" dirty="0"/>
              <a:t>, </a:t>
            </a:r>
            <a:r>
              <a:rPr lang="en-US" altLang="ko-KR" b="1" i="1" dirty="0" err="1"/>
              <a:t>gitlab</a:t>
            </a:r>
            <a:r>
              <a:rPr lang="en-US" altLang="ko-KR" b="1" i="1" dirty="0"/>
              <a:t> </a:t>
            </a:r>
            <a:r>
              <a:rPr lang="ko-KR" altLang="en-US" b="1" i="1" dirty="0"/>
              <a:t>등 적극 활용</a:t>
            </a:r>
            <a:endParaRPr lang="en-US" altLang="ko-KR" b="1" i="1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개발을 통한 연구를 수행하는데 있어 백업</a:t>
            </a:r>
            <a:r>
              <a:rPr lang="en-US" altLang="ko-KR" sz="1600" i="1" dirty="0"/>
              <a:t>, </a:t>
            </a:r>
            <a:r>
              <a:rPr lang="ko-KR" altLang="en-US" sz="1600" i="1" dirty="0"/>
              <a:t>업데이트 기록 등을 쉽게 남길 수 있어 </a:t>
            </a:r>
            <a:r>
              <a:rPr lang="ko-KR" altLang="en-US" sz="1600" i="1" dirty="0" err="1"/>
              <a:t>작업물</a:t>
            </a:r>
            <a:r>
              <a:rPr lang="ko-KR" altLang="en-US" sz="1600" i="1" dirty="0"/>
              <a:t> 관리가 편리함</a:t>
            </a:r>
            <a:endParaRPr lang="en-US" altLang="ko-KR" sz="1600" i="1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이후 본인의 </a:t>
            </a:r>
            <a:r>
              <a:rPr lang="ko-KR" altLang="en-US" sz="1600" i="1" dirty="0" err="1"/>
              <a:t>작업물</a:t>
            </a:r>
            <a:r>
              <a:rPr lang="ko-KR" altLang="en-US" sz="1600" i="1" dirty="0"/>
              <a:t> 및 성실함을 보여줄 수 있는 척도가 될 수 있음</a:t>
            </a:r>
            <a:endParaRPr lang="en-US" altLang="ko-KR" sz="16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FCB624-FFBD-47F0-A85D-C011BBD2F756}"/>
              </a:ext>
            </a:extLst>
          </p:cNvPr>
          <p:cNvSpPr/>
          <p:nvPr/>
        </p:nvSpPr>
        <p:spPr>
          <a:xfrm>
            <a:off x="251520" y="2863575"/>
            <a:ext cx="5814412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 smtClean="0"/>
              <a:t>패키지 </a:t>
            </a:r>
            <a:r>
              <a:rPr lang="ko-KR" altLang="en-US" b="1" dirty="0"/>
              <a:t>설치</a:t>
            </a:r>
            <a:endParaRPr lang="pt-BR" altLang="ko-KR" b="1" dirty="0"/>
          </a:p>
          <a:p>
            <a:pPr>
              <a:spcAft>
                <a:spcPts val="600"/>
              </a:spcAft>
            </a:pPr>
            <a:r>
              <a:rPr lang="pt-BR" altLang="ko-KR" dirty="0"/>
              <a:t>$ conda activate </a:t>
            </a:r>
            <a:r>
              <a:rPr lang="pt-BR" altLang="ko-KR" dirty="0">
                <a:solidFill>
                  <a:srgbClr val="FF0000"/>
                </a:solidFill>
              </a:rPr>
              <a:t>gnn</a:t>
            </a:r>
          </a:p>
          <a:p>
            <a:pPr>
              <a:spcAft>
                <a:spcPts val="600"/>
              </a:spcAft>
            </a:pPr>
            <a:r>
              <a:rPr lang="pt-BR" altLang="ko-KR" dirty="0"/>
              <a:t>$ </a:t>
            </a:r>
            <a:r>
              <a:rPr lang="en-US" altLang="ko-KR" dirty="0" err="1"/>
              <a:t>conda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/>
              <a:t>--file</a:t>
            </a:r>
            <a:r>
              <a:rPr lang="ko-KR" altLang="en-US" dirty="0"/>
              <a:t> </a:t>
            </a:r>
            <a:r>
              <a:rPr lang="en-US" altLang="ko-KR" dirty="0"/>
              <a:t>requirements.txt</a:t>
            </a:r>
          </a:p>
          <a:p>
            <a:pPr>
              <a:spcAft>
                <a:spcPts val="600"/>
              </a:spcAft>
            </a:pPr>
            <a:r>
              <a:rPr lang="ko-KR" altLang="en-US" i="1" dirty="0"/>
              <a:t>또는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dirty="0"/>
              <a:t>$ </a:t>
            </a:r>
            <a:r>
              <a:rPr lang="en-US" altLang="ko-KR" dirty="0" err="1"/>
              <a:t>conda</a:t>
            </a:r>
            <a:r>
              <a:rPr lang="en-US" altLang="ko-KR" dirty="0"/>
              <a:t> install matplotlib </a:t>
            </a:r>
            <a:r>
              <a:rPr lang="en-US" altLang="ko-KR" dirty="0" err="1"/>
              <a:t>numpy</a:t>
            </a:r>
            <a:r>
              <a:rPr lang="en-US" altLang="ko-KR" dirty="0"/>
              <a:t> pandas </a:t>
            </a:r>
            <a:r>
              <a:rPr lang="en-US" altLang="ko-KR" dirty="0" err="1"/>
              <a:t>scikit</a:t>
            </a:r>
            <a:r>
              <a:rPr lang="en-US" altLang="ko-KR" dirty="0"/>
              <a:t>-learn ….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42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인공지능</a:t>
            </a:r>
            <a:endParaRPr lang="en-US" altLang="ko-KR" dirty="0" smtClean="0"/>
          </a:p>
          <a:p>
            <a:r>
              <a:rPr lang="ko-KR" altLang="en-US" dirty="0" smtClean="0"/>
              <a:t>인공지능을 활용한 문제 해결</a:t>
            </a:r>
            <a:endParaRPr lang="en-US" altLang="ko-KR" dirty="0" smtClean="0"/>
          </a:p>
          <a:p>
            <a:r>
              <a:rPr lang="ko-KR" altLang="en-US" dirty="0" smtClean="0"/>
              <a:t>기계학습 방법론</a:t>
            </a:r>
            <a:endParaRPr lang="en-US" altLang="ko-KR" dirty="0" smtClean="0"/>
          </a:p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기계학습 기초</a:t>
            </a:r>
            <a:endParaRPr lang="ko-KR" altLang="en-US" sz="2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5536" y="1196752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Machine learning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9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인공지능을 활용한 연구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강력한 인공지능 모델들</a:t>
            </a:r>
          </a:p>
        </p:txBody>
      </p:sp>
      <p:pic>
        <p:nvPicPr>
          <p:cNvPr id="1026" name="Picture 2" descr="이세돌 이긴 알파고, 손쉬운 바둑돌 올려놓기 못한 까닭 | 중앙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217" y="1456091"/>
            <a:ext cx="3747255" cy="24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8047" y="1062151"/>
            <a:ext cx="3177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2016.03 / </a:t>
            </a:r>
            <a:r>
              <a:rPr lang="ko-KR" altLang="en-US" sz="1600" dirty="0" err="1"/>
              <a:t>알파고와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이세돌의</a:t>
            </a:r>
            <a:r>
              <a:rPr lang="ko-KR" altLang="en-US" sz="1600" dirty="0"/>
              <a:t> 대국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5765800" y="5918201"/>
            <a:ext cx="3325814" cy="651933"/>
          </a:xfrm>
        </p:spPr>
        <p:txBody>
          <a:bodyPr/>
          <a:lstStyle/>
          <a:p>
            <a:r>
              <a:rPr lang="ko-KR" altLang="en-US" dirty="0"/>
              <a:t>중앙일보</a:t>
            </a:r>
            <a:r>
              <a:rPr lang="en-US" altLang="ko-KR" dirty="0"/>
              <a:t>: https://www.joongang.co.kr/article/2507487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499" y="1062151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인공지능 </a:t>
            </a:r>
            <a:r>
              <a:rPr lang="ko-KR" altLang="en-US" sz="1600"/>
              <a:t>논문 출판 경향</a:t>
            </a:r>
            <a:endParaRPr lang="ko-KR" altLang="en-US" sz="1600" dirty="0"/>
          </a:p>
        </p:txBody>
      </p:sp>
      <p:pic>
        <p:nvPicPr>
          <p:cNvPr id="1028" name="Picture 4" descr="https://alphafold.ebi.ac.uk/assets/img/d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42" y="5030114"/>
            <a:ext cx="3122158" cy="7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5616" y="5862815"/>
            <a:ext cx="363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AlphaZero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AlphaFold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GNoME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pic>
        <p:nvPicPr>
          <p:cNvPr id="1030" name="Picture 6" descr="https://upload.wikimedia.org/wikipedia/commons/thumb/4/4d/OpenAI_Logo.svg/250px-OpenAI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17" y="5011995"/>
            <a:ext cx="2752725" cy="74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04243" y="5862815"/>
            <a:ext cx="326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ChatGPT</a:t>
            </a:r>
            <a:r>
              <a:rPr lang="en-US" altLang="ko-KR" sz="2000" dirty="0"/>
              <a:t>, DALLE, </a:t>
            </a:r>
            <a:r>
              <a:rPr lang="en-US" altLang="ko-KR" sz="2000" dirty="0" err="1"/>
              <a:t>Sora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00296-5B52-4532-B001-BE87B79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ECD3C-7D9F-48CE-8F05-CB3D2E4DC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95" y="1366014"/>
            <a:ext cx="4590910" cy="31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131841" y="5918201"/>
            <a:ext cx="5959774" cy="651933"/>
          </a:xfrm>
        </p:spPr>
        <p:txBody>
          <a:bodyPr/>
          <a:lstStyle/>
          <a:p>
            <a:r>
              <a:rPr lang="en-US" altLang="ko-KR" dirty="0"/>
              <a:t>https://blogs.nvidia.com/blog/whats-difference-artificial-intelligence-machine-learning-deep-learning-ai/</a:t>
            </a:r>
            <a:endParaRPr lang="ko-KR" altLang="en-US" dirty="0"/>
          </a:p>
        </p:txBody>
      </p:sp>
      <p:pic>
        <p:nvPicPr>
          <p:cNvPr id="2050" name="Picture 2" descr="What's the difference between Artificial Intelligence (AI), Machine Learning, and Deep Learning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/>
          <a:stretch/>
        </p:blipFill>
        <p:spPr bwMode="auto">
          <a:xfrm>
            <a:off x="78812" y="639000"/>
            <a:ext cx="8819655" cy="523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5536" y="5733256"/>
            <a:ext cx="83529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명시적인 프로그래밍 없이 컴퓨터가 학습하는 능력을 갖추게 하는 연구분야</a:t>
            </a:r>
            <a:r>
              <a:rPr lang="en-US" altLang="ko-KR" sz="1400" dirty="0"/>
              <a:t>” </a:t>
            </a:r>
            <a:r>
              <a:rPr lang="ko-KR" altLang="en-US" sz="1400" dirty="0"/>
              <a:t> </a:t>
            </a:r>
            <a:r>
              <a:rPr lang="en-US" altLang="ko-KR" sz="1400" dirty="0"/>
              <a:t>Arthur</a:t>
            </a:r>
            <a:r>
              <a:rPr lang="ko-KR" altLang="en-US" sz="1400" dirty="0"/>
              <a:t> </a:t>
            </a:r>
            <a:r>
              <a:rPr lang="en-US" altLang="ko-KR" sz="1400" dirty="0"/>
              <a:t>Samuel , 1959</a:t>
            </a:r>
          </a:p>
          <a:p>
            <a:r>
              <a:rPr lang="en-US" altLang="ko-KR" sz="1100" dirty="0"/>
              <a:t>"the field of study that gives computers the ability to learn without being explicitly programmed."</a:t>
            </a:r>
            <a:endParaRPr lang="ko-KR" altLang="en-US" sz="11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3BA61-B660-42EE-950F-C45F8F30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80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2028</TotalTime>
  <Words>1036</Words>
  <Application>Microsoft Office PowerPoint</Application>
  <PresentationFormat>화면 슬라이드 쇼(4:3)</PresentationFormat>
  <Paragraphs>218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Wingdings</vt:lpstr>
      <vt:lpstr>Office 테마</vt:lpstr>
      <vt:lpstr>인공지능을 활용한 소재 연구</vt:lpstr>
      <vt:lpstr>일정 및 참고문헌</vt:lpstr>
      <vt:lpstr>환경구축</vt:lpstr>
      <vt:lpstr>환경 구축 - WSL</vt:lpstr>
      <vt:lpstr>환경 구축 – Anaconda and VSCode</vt:lpstr>
      <vt:lpstr>환경 구축 – Github and Python</vt:lpstr>
      <vt:lpstr>기계학습 기초</vt:lpstr>
      <vt:lpstr>인공지능</vt:lpstr>
      <vt:lpstr>인공지능</vt:lpstr>
      <vt:lpstr>기계학습 모델을 활용한 문제 해결</vt:lpstr>
      <vt:lpstr>기계학습 (Machine learning, ML)</vt:lpstr>
      <vt:lpstr>Clustering &amp; Dimension reduction</vt:lpstr>
      <vt:lpstr>Classification &amp; Regression</vt:lpstr>
      <vt:lpstr>데이터의 중요성</vt:lpstr>
      <vt:lpstr>알고리즘의 중요성</vt:lpstr>
      <vt:lpstr>테스트와 검증</vt:lpstr>
      <vt:lpstr>실습 1: Machine learning</vt:lpstr>
      <vt:lpstr>번외: ChatGPT</vt:lpstr>
      <vt:lpstr>번외: ChatGPT</vt:lpstr>
      <vt:lpstr>번외: PyCaret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Jin-Hoon Yang</dc:creator>
  <cp:lastModifiedBy>Jin-Hoon Yang</cp:lastModifiedBy>
  <cp:revision>57</cp:revision>
  <dcterms:created xsi:type="dcterms:W3CDTF">2024-02-18T06:02:57Z</dcterms:created>
  <dcterms:modified xsi:type="dcterms:W3CDTF">2024-02-20T16:06:02Z</dcterms:modified>
</cp:coreProperties>
</file>